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65" r:id="rId4"/>
    <p:sldId id="269" r:id="rId5"/>
    <p:sldId id="271" r:id="rId6"/>
    <p:sldId id="266" r:id="rId7"/>
    <p:sldId id="272" r:id="rId8"/>
    <p:sldId id="273" r:id="rId9"/>
    <p:sldId id="274" r:id="rId10"/>
    <p:sldId id="275" r:id="rId11"/>
    <p:sldId id="276" r:id="rId12"/>
    <p:sldId id="281" r:id="rId13"/>
    <p:sldId id="277" r:id="rId14"/>
    <p:sldId id="278" r:id="rId15"/>
    <p:sldId id="280" r:id="rId16"/>
    <p:sldId id="282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558" autoAdjust="0"/>
  </p:normalViewPr>
  <p:slideViewPr>
    <p:cSldViewPr snapToGrid="0" snapToObjects="1">
      <p:cViewPr varScale="1">
        <p:scale>
          <a:sx n="68" d="100"/>
          <a:sy n="68" d="100"/>
        </p:scale>
        <p:origin x="-20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D78C-621C-A54E-BE02-CC9BDEB60AD4}" type="datetimeFigureOut">
              <a:rPr lang="it-IT" smtClean="0"/>
              <a:t>18/06/15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2E18-94B0-EA40-8AC0-C0DDF4BFC9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latin typeface="Avenir Book"/>
                <a:cs typeface="Avenir Book"/>
              </a:rPr>
              <a:t>X </a:t>
            </a:r>
            <a:r>
              <a:rPr lang="it-IT" sz="1200" dirty="0">
                <a:latin typeface="Avenir Book"/>
                <a:cs typeface="Avenir Book"/>
              </a:rPr>
              <a:t>tutti i </a:t>
            </a:r>
            <a:r>
              <a:rPr lang="it-IT" sz="1200" dirty="0">
                <a:latin typeface="Arial"/>
                <a:cs typeface="Arial"/>
              </a:rPr>
              <a:t>gusti</a:t>
            </a:r>
            <a:r>
              <a:rPr lang="it-IT" sz="1200" dirty="0">
                <a:latin typeface="Avenir Book"/>
                <a:cs typeface="Avenir Book"/>
              </a:rPr>
              <a:t>, Ponte dell’Olio, </a:t>
            </a:r>
            <a:r>
              <a:rPr lang="it-IT" sz="1200" dirty="0" smtClean="0">
                <a:latin typeface="Avenir Book"/>
                <a:cs typeface="Avenir Book"/>
              </a:rPr>
              <a:t>19 giugno 2015 </a:t>
            </a:r>
            <a:endParaRPr lang="it-IT" sz="1200" dirty="0">
              <a:latin typeface="Avenir Book"/>
              <a:cs typeface="Avenir Boo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" y="634914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latin typeface="Arial"/>
                <a:cs typeface="Arial"/>
              </a:rPr>
              <a:t>Nutrire il Pianeta, Energia per la vita</a:t>
            </a:r>
          </a:p>
          <a:p>
            <a:pPr algn="ctr"/>
            <a:endParaRPr lang="it-IT" sz="4000" b="1" dirty="0" smtClean="0">
              <a:latin typeface="Arial"/>
              <a:cs typeface="Arial"/>
            </a:endParaRPr>
          </a:p>
          <a:p>
            <a:pPr algn="ctr"/>
            <a:r>
              <a:rPr lang="it-IT" sz="8000" b="1" dirty="0" smtClean="0">
                <a:latin typeface="Arial"/>
                <a:cs typeface="Arial"/>
              </a:rPr>
              <a:t>  </a:t>
            </a:r>
            <a:r>
              <a:rPr lang="it-IT" sz="9600" b="1" dirty="0" smtClean="0">
                <a:latin typeface="Arial"/>
                <a:cs typeface="Arial"/>
              </a:rPr>
              <a:t>tutti i gusti</a:t>
            </a:r>
          </a:p>
          <a:p>
            <a:pPr algn="ctr"/>
            <a:endParaRPr lang="it-IT" sz="6000" b="1" dirty="0">
              <a:latin typeface="Arial"/>
              <a:cs typeface="Arial"/>
            </a:endParaRPr>
          </a:p>
          <a:p>
            <a:pPr algn="ctr"/>
            <a:r>
              <a:rPr lang="it-IT" sz="6000" b="1" dirty="0" smtClean="0">
                <a:latin typeface="Arial"/>
                <a:cs typeface="Arial"/>
              </a:rPr>
              <a:t>19 giugno 2015</a:t>
            </a:r>
            <a:r>
              <a:rPr lang="it-IT" sz="3000" b="1" dirty="0" smtClean="0">
                <a:latin typeface="Arial"/>
                <a:cs typeface="Arial"/>
              </a:rPr>
              <a:t> </a:t>
            </a:r>
            <a:endParaRPr lang="it-IT" sz="3000" b="1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03" y="5913494"/>
            <a:ext cx="1416569" cy="58528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8" y="2164567"/>
            <a:ext cx="11014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5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</a:t>
            </a:r>
            <a:r>
              <a:rPr lang="it-IT" sz="1200" dirty="0" smtClean="0">
                <a:latin typeface="Arial"/>
                <a:cs typeface="Arial"/>
              </a:rPr>
              <a:t>, 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136678"/>
            <a:ext cx="9144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/>
                <a:cs typeface="Arial"/>
              </a:rPr>
              <a:t>S</a:t>
            </a:r>
            <a:r>
              <a:rPr lang="it-IT" sz="3600" dirty="0" smtClean="0">
                <a:latin typeface="Arial"/>
                <a:cs typeface="Arial"/>
              </a:rPr>
              <a:t>copi del progetto:</a:t>
            </a:r>
          </a:p>
          <a:p>
            <a:pPr marL="571500" indent="-571500" algn="just">
              <a:buFont typeface="Arial"/>
              <a:buChar char="•"/>
            </a:pPr>
            <a:r>
              <a:rPr lang="it-IT" sz="3600" dirty="0">
                <a:latin typeface="Arial"/>
                <a:cs typeface="Arial"/>
              </a:rPr>
              <a:t>A</a:t>
            </a:r>
            <a:r>
              <a:rPr lang="it-IT" sz="3600" dirty="0" smtClean="0">
                <a:latin typeface="Arial"/>
                <a:cs typeface="Arial"/>
              </a:rPr>
              <a:t>pplicazione della ricostituzione per il recupero </a:t>
            </a:r>
            <a:r>
              <a:rPr lang="it-IT" sz="3600" dirty="0">
                <a:latin typeface="Arial"/>
                <a:cs typeface="Arial"/>
              </a:rPr>
              <a:t>ambientale di una ex discarica di RSU </a:t>
            </a:r>
            <a:r>
              <a:rPr lang="it-IT" sz="3600" dirty="0" smtClean="0">
                <a:latin typeface="Arial"/>
                <a:cs typeface="Arial"/>
              </a:rPr>
              <a:t>sita alle </a:t>
            </a:r>
            <a:r>
              <a:rPr lang="it-IT" sz="3600" dirty="0">
                <a:latin typeface="Arial"/>
                <a:cs typeface="Arial"/>
              </a:rPr>
              <a:t>porte di Piacenza (</a:t>
            </a:r>
            <a:r>
              <a:rPr lang="it-IT" sz="3600" dirty="0" err="1">
                <a:latin typeface="Arial"/>
                <a:cs typeface="Arial"/>
              </a:rPr>
              <a:t>Borgotrebbia</a:t>
            </a:r>
            <a:r>
              <a:rPr lang="it-IT" sz="3600" dirty="0">
                <a:latin typeface="Arial"/>
                <a:cs typeface="Arial"/>
              </a:rPr>
              <a:t>). </a:t>
            </a:r>
            <a:endParaRPr lang="it-IT" sz="3600" dirty="0" smtClean="0">
              <a:latin typeface="Arial"/>
              <a:cs typeface="Arial"/>
            </a:endParaRPr>
          </a:p>
          <a:p>
            <a:pPr marL="571500" indent="-571500" algn="just">
              <a:buFont typeface="Arial"/>
              <a:buChar char="•"/>
            </a:pPr>
            <a:r>
              <a:rPr lang="it-IT" sz="3600" dirty="0" smtClean="0">
                <a:latin typeface="Arial"/>
                <a:cs typeface="Arial"/>
              </a:rPr>
              <a:t>Testare l’efficacia della tecnologia su differenti tipi di suolo e con l’utilizzo di differenti matrici di miscelazione.</a:t>
            </a:r>
            <a:endParaRPr lang="it-IT" sz="3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it-IT" sz="3600" dirty="0" smtClean="0">
                <a:latin typeface="Arial"/>
                <a:cs typeface="Arial"/>
              </a:rPr>
              <a:t>Il </a:t>
            </a:r>
            <a:r>
              <a:rPr lang="it-IT" sz="3600" dirty="0">
                <a:latin typeface="Arial"/>
                <a:cs typeface="Arial"/>
              </a:rPr>
              <a:t>progetto è suddiviso in una fase dimostrativa e in una sperimentale.</a:t>
            </a:r>
          </a:p>
        </p:txBody>
      </p:sp>
    </p:spTree>
    <p:extLst>
      <p:ext uri="{BB962C8B-B14F-4D97-AF65-F5344CB8AC3E}">
        <p14:creationId xmlns:p14="http://schemas.microsoft.com/office/powerpoint/2010/main" val="279933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</a:t>
            </a:r>
            <a:r>
              <a:rPr lang="it-IT" sz="1200" dirty="0" smtClean="0">
                <a:latin typeface="Arial"/>
                <a:cs typeface="Arial"/>
              </a:rPr>
              <a:t>, 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Arial"/>
                <a:cs typeface="Arial"/>
              </a:rPr>
              <a:t>Situazione della ex discarica prima dell’intervento</a:t>
            </a:r>
            <a:endParaRPr lang="it-IT" sz="22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>
                <a:latin typeface="Arial"/>
                <a:cs typeface="Arial"/>
              </a:rPr>
              <a:t>La discarica è </a:t>
            </a:r>
            <a:r>
              <a:rPr lang="it-IT" sz="2200" dirty="0">
                <a:latin typeface="Arial"/>
                <a:cs typeface="Arial"/>
              </a:rPr>
              <a:t>stata chiusa coprendo i rifiuti con uno strato di terreno dello spessore non superiore ai 50 cm. </a:t>
            </a:r>
            <a:endParaRPr lang="it-IT" sz="2200" dirty="0" smtClean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>
                <a:latin typeface="Arial"/>
                <a:cs typeface="Arial"/>
              </a:rPr>
              <a:t>Il </a:t>
            </a:r>
            <a:r>
              <a:rPr lang="it-IT" sz="2200" dirty="0">
                <a:latin typeface="Arial"/>
                <a:cs typeface="Arial"/>
              </a:rPr>
              <a:t>suolo utilizzato per la ricopertura è costituito da differenti tipologie di suoli di scarso valore agronomico provenienti da diverse aree della città</a:t>
            </a:r>
            <a:r>
              <a:rPr lang="it-IT" sz="2200" dirty="0" smtClean="0">
                <a:latin typeface="Arial"/>
                <a:cs typeface="Arial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>
                <a:latin typeface="Arial"/>
                <a:cs typeface="Arial"/>
              </a:rPr>
              <a:t>La </a:t>
            </a:r>
            <a:r>
              <a:rPr lang="it-IT" sz="2200" dirty="0">
                <a:latin typeface="Arial"/>
                <a:cs typeface="Arial"/>
              </a:rPr>
              <a:t>vegetazione </a:t>
            </a:r>
            <a:r>
              <a:rPr lang="it-IT" sz="2200" dirty="0" smtClean="0">
                <a:latin typeface="Arial"/>
                <a:cs typeface="Arial"/>
              </a:rPr>
              <a:t>cresciuta </a:t>
            </a:r>
            <a:r>
              <a:rPr lang="it-IT" sz="2200" dirty="0">
                <a:latin typeface="Arial"/>
                <a:cs typeface="Arial"/>
              </a:rPr>
              <a:t>è costituita prevalentemente da </a:t>
            </a:r>
            <a:r>
              <a:rPr lang="it-IT" sz="2200" dirty="0" smtClean="0">
                <a:latin typeface="Arial"/>
                <a:cs typeface="Arial"/>
              </a:rPr>
              <a:t>specie </a:t>
            </a:r>
            <a:r>
              <a:rPr lang="it-IT" sz="2200" dirty="0">
                <a:latin typeface="Arial"/>
                <a:cs typeface="Arial"/>
              </a:rPr>
              <a:t>annuali </a:t>
            </a:r>
            <a:r>
              <a:rPr lang="it-IT" sz="2200" dirty="0" smtClean="0">
                <a:latin typeface="Arial"/>
                <a:cs typeface="Arial"/>
              </a:rPr>
              <a:t>ruderali - tipiche </a:t>
            </a:r>
            <a:r>
              <a:rPr lang="it-IT" sz="2200" dirty="0">
                <a:latin typeface="Arial"/>
                <a:cs typeface="Arial"/>
              </a:rPr>
              <a:t>di aree </a:t>
            </a:r>
            <a:r>
              <a:rPr lang="it-IT" sz="2200" dirty="0" smtClean="0">
                <a:latin typeface="Arial"/>
                <a:cs typeface="Arial"/>
              </a:rPr>
              <a:t>disturbate - che </a:t>
            </a:r>
            <a:r>
              <a:rPr lang="it-IT" sz="2200" dirty="0">
                <a:latin typeface="Arial"/>
                <a:cs typeface="Arial"/>
              </a:rPr>
              <a:t>completano il loro ciclo vitale </a:t>
            </a:r>
            <a:r>
              <a:rPr lang="it-IT" sz="2200" dirty="0" smtClean="0">
                <a:latin typeface="Arial"/>
                <a:cs typeface="Arial"/>
              </a:rPr>
              <a:t>prima </a:t>
            </a:r>
            <a:r>
              <a:rPr lang="it-IT" sz="2200" dirty="0">
                <a:latin typeface="Arial"/>
                <a:cs typeface="Arial"/>
              </a:rPr>
              <a:t>dell’arrivo della stagione avversa (estate secca). </a:t>
            </a:r>
            <a:endParaRPr lang="it-IT" sz="2200" dirty="0" smtClean="0">
              <a:latin typeface="Arial"/>
              <a:cs typeface="Arial"/>
            </a:endParaRPr>
          </a:p>
        </p:txBody>
      </p:sp>
      <p:pic>
        <p:nvPicPr>
          <p:cNvPr id="3" name="Immagine 2" descr="Discarica_Foce_Trebbia_1_45000-1 cop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58" y="3108888"/>
            <a:ext cx="4768623" cy="34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7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</a:t>
            </a:r>
            <a:r>
              <a:rPr lang="it-IT" sz="1200" dirty="0" smtClean="0">
                <a:latin typeface="Arial"/>
                <a:cs typeface="Arial"/>
              </a:rPr>
              <a:t>gusti, Ponte dell’Olio, 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2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52613"/>
            <a:ext cx="91440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>
                <a:latin typeface="Arial"/>
                <a:cs typeface="Arial"/>
              </a:rPr>
              <a:t>Fase dimostrativa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>
                <a:latin typeface="Arial"/>
                <a:cs typeface="Arial"/>
              </a:rPr>
              <a:t>Scotico del </a:t>
            </a:r>
            <a:r>
              <a:rPr lang="it-IT" sz="2200" dirty="0">
                <a:latin typeface="Arial"/>
                <a:cs typeface="Arial"/>
              </a:rPr>
              <a:t>suolo di </a:t>
            </a:r>
            <a:r>
              <a:rPr lang="it-IT" sz="2200" dirty="0" smtClean="0">
                <a:latin typeface="Arial"/>
                <a:cs typeface="Arial"/>
              </a:rPr>
              <a:t>copertura.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latin typeface="Arial"/>
                <a:cs typeface="Arial"/>
              </a:rPr>
              <a:t>Utilizzo di tale suolo per la creazione di un suolo ricostituito</a:t>
            </a:r>
            <a:r>
              <a:rPr lang="it-IT" sz="2200" dirty="0" smtClean="0">
                <a:latin typeface="Arial"/>
                <a:cs typeface="Arial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latin typeface="Arial"/>
                <a:cs typeface="Arial"/>
              </a:rPr>
              <a:t>Riposizionamento del suolo ricostituito alla ex discarica</a:t>
            </a:r>
            <a:r>
              <a:rPr lang="it-IT" sz="2200" dirty="0" smtClean="0">
                <a:latin typeface="Arial"/>
                <a:cs typeface="Arial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>
                <a:latin typeface="Arial"/>
                <a:cs typeface="Arial"/>
              </a:rPr>
              <a:t>Piantumazione con specie scelte </a:t>
            </a:r>
            <a:r>
              <a:rPr lang="it-IT" sz="2200" dirty="0">
                <a:latin typeface="Arial"/>
                <a:cs typeface="Arial"/>
              </a:rPr>
              <a:t>sulla base della loro valenza ecologica </a:t>
            </a:r>
            <a:r>
              <a:rPr lang="it-IT" sz="2200" dirty="0" smtClean="0">
                <a:latin typeface="Arial"/>
                <a:cs typeface="Arial"/>
              </a:rPr>
              <a:t>e dei </a:t>
            </a:r>
            <a:r>
              <a:rPr lang="it-IT" sz="2200" dirty="0">
                <a:latin typeface="Arial"/>
                <a:cs typeface="Arial"/>
              </a:rPr>
              <a:t>caratteri del suolo ricostituito </a:t>
            </a:r>
            <a:r>
              <a:rPr lang="it-IT" sz="2200" dirty="0" smtClean="0">
                <a:latin typeface="Arial"/>
                <a:cs typeface="Arial"/>
              </a:rPr>
              <a:t>e tali da </a:t>
            </a:r>
            <a:r>
              <a:rPr lang="it-IT" sz="2200" dirty="0">
                <a:latin typeface="Arial"/>
                <a:cs typeface="Arial"/>
              </a:rPr>
              <a:t>permettere un aumento di biodiversità sia vegetale che animale legata alle diverse specie che potranno insediarsi nei nuovi habitat creati. </a:t>
            </a:r>
            <a:endParaRPr lang="it-IT" sz="2200" dirty="0" smtClean="0">
              <a:latin typeface="Arial"/>
              <a:cs typeface="Arial"/>
            </a:endParaRPr>
          </a:p>
        </p:txBody>
      </p:sp>
      <p:pic>
        <p:nvPicPr>
          <p:cNvPr id="3" name="Immagine 2" descr="IMG_5144 cop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13" y="2967496"/>
            <a:ext cx="4556826" cy="34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2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dell’Olio, </a:t>
            </a:r>
            <a:r>
              <a:rPr lang="it-IT" sz="1200" dirty="0" smtClean="0">
                <a:latin typeface="Arial"/>
                <a:cs typeface="Arial"/>
              </a:rPr>
              <a:t>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8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-18676" y="4952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>
                <a:latin typeface="Arial"/>
                <a:cs typeface="Arial"/>
              </a:rPr>
              <a:t>Fase </a:t>
            </a:r>
            <a:r>
              <a:rPr lang="it-IT" sz="2200" dirty="0" smtClean="0">
                <a:latin typeface="Arial"/>
                <a:cs typeface="Arial"/>
              </a:rPr>
              <a:t>sperimentale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>
                <a:latin typeface="Arial"/>
                <a:cs typeface="Arial"/>
              </a:rPr>
              <a:t>Allestimento di parcelle sperimentali costituite da differenti suoli degradati e da suoli ricostituiti da essi creati.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>
                <a:latin typeface="Arial"/>
                <a:cs typeface="Arial"/>
              </a:rPr>
              <a:t>Studio </a:t>
            </a:r>
            <a:r>
              <a:rPr lang="it-IT" sz="2200" dirty="0">
                <a:latin typeface="Arial"/>
                <a:cs typeface="Arial"/>
              </a:rPr>
              <a:t>dei principali parametri chimico-fisici e </a:t>
            </a:r>
            <a:r>
              <a:rPr lang="it-IT" sz="2200" dirty="0" smtClean="0">
                <a:latin typeface="Arial"/>
                <a:cs typeface="Arial"/>
              </a:rPr>
              <a:t>microbiologici di tali suoli e confronto.</a:t>
            </a:r>
            <a:endParaRPr lang="it-IT" sz="2200" dirty="0">
              <a:latin typeface="Arial"/>
              <a:cs typeface="Arial"/>
            </a:endParaRPr>
          </a:p>
        </p:txBody>
      </p:sp>
      <p:pic>
        <p:nvPicPr>
          <p:cNvPr id="4" name="Immagine 3" descr="IMG_0011 cop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85" y="2416600"/>
            <a:ext cx="4559996" cy="34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dell’Olio, </a:t>
            </a:r>
            <a:r>
              <a:rPr lang="it-IT" sz="1200" dirty="0" smtClean="0">
                <a:latin typeface="Arial"/>
                <a:cs typeface="Arial"/>
              </a:rPr>
              <a:t>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8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27205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"/>
                <a:cs typeface="Arial"/>
              </a:rPr>
              <a:t>L’idoneità </a:t>
            </a:r>
            <a:r>
              <a:rPr lang="it-IT" sz="3200" dirty="0" smtClean="0">
                <a:latin typeface="Arial"/>
                <a:cs typeface="Arial"/>
              </a:rPr>
              <a:t>della ricostituzione in </a:t>
            </a:r>
            <a:r>
              <a:rPr lang="it-IT" sz="3200" dirty="0">
                <a:latin typeface="Arial"/>
                <a:cs typeface="Arial"/>
              </a:rPr>
              <a:t>interventi di ripristino di suoli degradati è stata dimostrata dagli esiti di prove agronomiche eseguite sui primi suoli ricostituiti, prodotti nell’anno 2008, </a:t>
            </a:r>
            <a:r>
              <a:rPr lang="it-IT" sz="3200" dirty="0" smtClean="0">
                <a:latin typeface="Arial"/>
                <a:cs typeface="Arial"/>
              </a:rPr>
              <a:t>ubicati </a:t>
            </a:r>
            <a:r>
              <a:rPr lang="it-IT" sz="3200" dirty="0">
                <a:latin typeface="Arial"/>
                <a:cs typeface="Arial"/>
              </a:rPr>
              <a:t>in un’azienda agricola </a:t>
            </a:r>
            <a:r>
              <a:rPr lang="it-IT" sz="3200" dirty="0" smtClean="0">
                <a:latin typeface="Arial"/>
                <a:cs typeface="Arial"/>
              </a:rPr>
              <a:t>a Gossolengo. </a:t>
            </a:r>
          </a:p>
          <a:p>
            <a:pPr algn="ctr"/>
            <a:r>
              <a:rPr lang="it-IT" sz="3200" dirty="0" smtClean="0">
                <a:latin typeface="Arial"/>
                <a:cs typeface="Arial"/>
              </a:rPr>
              <a:t>Tali </a:t>
            </a:r>
            <a:r>
              <a:rPr lang="it-IT" sz="3200" dirty="0">
                <a:latin typeface="Arial"/>
                <a:cs typeface="Arial"/>
              </a:rPr>
              <a:t>prove hanno dimostrato la bontà della tecnologia </a:t>
            </a:r>
            <a:r>
              <a:rPr lang="it-IT" sz="3200" dirty="0" smtClean="0">
                <a:latin typeface="Arial"/>
                <a:cs typeface="Arial"/>
              </a:rPr>
              <a:t>riportando </a:t>
            </a:r>
            <a:r>
              <a:rPr lang="it-IT" sz="3200" b="1" dirty="0">
                <a:latin typeface="Arial"/>
                <a:cs typeface="Arial"/>
              </a:rPr>
              <a:t>maggiori produzioni agrarie</a:t>
            </a:r>
            <a:r>
              <a:rPr lang="it-IT" sz="3200" dirty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- su mais - nei </a:t>
            </a:r>
            <a:r>
              <a:rPr lang="it-IT" sz="3200" dirty="0">
                <a:latin typeface="Arial"/>
                <a:cs typeface="Arial"/>
              </a:rPr>
              <a:t>suoli ricostituiti rispetto a suoi naturali tendenzialmente degradati, con </a:t>
            </a:r>
            <a:r>
              <a:rPr lang="it-IT" sz="3200" b="1" dirty="0">
                <a:latin typeface="Arial"/>
                <a:cs typeface="Arial"/>
              </a:rPr>
              <a:t>forti risparmi </a:t>
            </a:r>
            <a:r>
              <a:rPr lang="it-IT" sz="3200" b="1" dirty="0" smtClean="0">
                <a:latin typeface="Arial"/>
                <a:cs typeface="Arial"/>
              </a:rPr>
              <a:t>sia nella </a:t>
            </a:r>
            <a:r>
              <a:rPr lang="it-IT" sz="3200" b="1" dirty="0">
                <a:latin typeface="Arial"/>
                <a:cs typeface="Arial"/>
              </a:rPr>
              <a:t>fertilizzazione </a:t>
            </a:r>
            <a:r>
              <a:rPr lang="it-IT" sz="3200" b="1" dirty="0" smtClean="0">
                <a:latin typeface="Arial"/>
                <a:cs typeface="Arial"/>
              </a:rPr>
              <a:t>che </a:t>
            </a:r>
            <a:r>
              <a:rPr lang="it-IT" sz="3200" b="1" dirty="0">
                <a:latin typeface="Arial"/>
                <a:cs typeface="Arial"/>
              </a:rPr>
              <a:t>nell’irrigazione</a:t>
            </a:r>
            <a:r>
              <a:rPr lang="it-IT" sz="3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7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dell’Olio, </a:t>
            </a:r>
            <a:r>
              <a:rPr lang="it-IT" sz="1200" dirty="0" smtClean="0">
                <a:latin typeface="Arial"/>
                <a:cs typeface="Arial"/>
              </a:rPr>
              <a:t>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237829"/>
            <a:ext cx="9144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latin typeface="Arial"/>
                <a:cs typeface="Arial"/>
              </a:rPr>
              <a:t>La tecnologia della ricostituzione nasce come strumento volto all’agricoltura, ma analizzando gli esiti ottenuti in questi anni di sperimentazione e l’interesse dimostrato dalle autorità ambientali ci si sta dirigendo anche verso tematiche più ampie, legate all’aumento della biodiversità e alla creazione di boschi da seme </a:t>
            </a:r>
            <a:r>
              <a:rPr lang="it-IT" sz="3600" dirty="0">
                <a:latin typeface="Arial"/>
                <a:cs typeface="Arial"/>
              </a:rPr>
              <a:t>per garantire  la continuità delle </a:t>
            </a:r>
            <a:r>
              <a:rPr lang="it-IT" sz="3600" dirty="0" smtClean="0">
                <a:latin typeface="Arial"/>
                <a:cs typeface="Arial"/>
              </a:rPr>
              <a:t>informazioni </a:t>
            </a:r>
            <a:r>
              <a:rPr lang="it-IT" sz="3600" dirty="0">
                <a:latin typeface="Arial"/>
                <a:cs typeface="Arial"/>
              </a:rPr>
              <a:t>genetiche </a:t>
            </a:r>
            <a:r>
              <a:rPr lang="it-IT" sz="3600" dirty="0" smtClean="0">
                <a:latin typeface="Arial"/>
                <a:cs typeface="Arial"/>
              </a:rPr>
              <a:t>degli alberi antichi. </a:t>
            </a:r>
            <a:endParaRPr lang="it-IT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48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dell’Olio, </a:t>
            </a:r>
            <a:r>
              <a:rPr lang="it-IT" sz="1200" dirty="0" smtClean="0">
                <a:latin typeface="Arial"/>
                <a:cs typeface="Arial"/>
              </a:rPr>
              <a:t>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2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1413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atin typeface="Arial"/>
                <a:cs typeface="Arial"/>
              </a:rPr>
              <a:t>Grazie per l’attenzione </a:t>
            </a:r>
            <a:endParaRPr lang="it-IT" sz="3600" dirty="0">
              <a:latin typeface="Arial"/>
              <a:cs typeface="Arial"/>
            </a:endParaRPr>
          </a:p>
        </p:txBody>
      </p:sp>
      <p:pic>
        <p:nvPicPr>
          <p:cNvPr id="4" name="Immagine 3" descr="IMG_62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19" y="950512"/>
            <a:ext cx="6480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venir Book"/>
                <a:cs typeface="Avenir Book"/>
              </a:rPr>
              <a:t>X tutti i gusti, Ponte dell’Olio</a:t>
            </a:r>
            <a:r>
              <a:rPr lang="it-IT" sz="1200" dirty="0" smtClean="0">
                <a:latin typeface="Avenir Book"/>
                <a:cs typeface="Avenir Book"/>
              </a:rPr>
              <a:t>, 19 giugno 2015 </a:t>
            </a:r>
            <a:endParaRPr lang="it-IT" sz="1200" dirty="0">
              <a:latin typeface="Avenir Book"/>
              <a:cs typeface="Avenir Boo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" y="634914"/>
            <a:ext cx="9144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 smtClean="0">
                <a:latin typeface="Arial"/>
                <a:cs typeface="Arial"/>
              </a:rPr>
              <a:t>Il ripristino dei suoli per recuperare biodiversità</a:t>
            </a:r>
          </a:p>
          <a:p>
            <a:pPr algn="ctr"/>
            <a:endParaRPr lang="it-IT" sz="6000" b="1" dirty="0">
              <a:latin typeface="Arial"/>
              <a:cs typeface="Arial"/>
            </a:endParaRPr>
          </a:p>
          <a:p>
            <a:pPr algn="ctr"/>
            <a:r>
              <a:rPr lang="it-IT" sz="3600" dirty="0">
                <a:latin typeface="Arial"/>
                <a:cs typeface="Arial"/>
              </a:rPr>
              <a:t>Dott.ssa Chiara Cassinari </a:t>
            </a:r>
            <a:endParaRPr lang="it-IT" sz="3600" dirty="0" smtClean="0">
              <a:latin typeface="Arial"/>
              <a:cs typeface="Arial"/>
            </a:endParaRPr>
          </a:p>
          <a:p>
            <a:pPr algn="ctr"/>
            <a:r>
              <a:rPr lang="it-IT" sz="3600" dirty="0" smtClean="0">
                <a:latin typeface="Arial"/>
                <a:cs typeface="Arial"/>
              </a:rPr>
              <a:t>Istituto </a:t>
            </a:r>
            <a:r>
              <a:rPr lang="it-IT" sz="3600" dirty="0">
                <a:latin typeface="Arial"/>
                <a:cs typeface="Arial"/>
              </a:rPr>
              <a:t>di Chimica Agraria ed Ambientale Università Cattolica del Sacro Cuore, sede di </a:t>
            </a:r>
            <a:r>
              <a:rPr lang="it-IT" sz="3600" dirty="0" smtClean="0">
                <a:latin typeface="Arial"/>
                <a:cs typeface="Arial"/>
              </a:rPr>
              <a:t>Piacenza</a:t>
            </a:r>
            <a:endParaRPr lang="it-IT" sz="36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2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03" y="5913494"/>
            <a:ext cx="1416569" cy="5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venir Book"/>
                <a:cs typeface="Avenir Book"/>
              </a:rPr>
              <a:t>X tutti i gusti, Ponte dell’Olio</a:t>
            </a:r>
            <a:r>
              <a:rPr lang="it-IT" sz="1200" dirty="0" smtClean="0">
                <a:latin typeface="Avenir Book"/>
                <a:cs typeface="Avenir Book"/>
              </a:rPr>
              <a:t>, 19 giugno 2015 </a:t>
            </a:r>
            <a:endParaRPr lang="it-IT" sz="1200" dirty="0">
              <a:latin typeface="Avenir Book"/>
              <a:cs typeface="Avenir Book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2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7616" y="186738"/>
            <a:ext cx="23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Ideatore del progetto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10" name="Immagine 9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63" y="583810"/>
            <a:ext cx="5275582" cy="2015999"/>
          </a:xfrm>
          <a:prstGeom prst="rect">
            <a:avLst/>
          </a:prstGeom>
        </p:spPr>
      </p:pic>
      <p:pic>
        <p:nvPicPr>
          <p:cNvPr id="11" name="Immagine 10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79" y="3095046"/>
            <a:ext cx="4745768" cy="1873904"/>
          </a:xfrm>
          <a:prstGeom prst="rect">
            <a:avLst/>
          </a:prstGeom>
        </p:spPr>
      </p:pic>
      <p:pic>
        <p:nvPicPr>
          <p:cNvPr id="12" name="Immagine 11" descr="st_033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35" y="5144271"/>
            <a:ext cx="815389" cy="1081419"/>
          </a:xfrm>
          <a:prstGeom prst="rect">
            <a:avLst/>
          </a:prstGeom>
        </p:spPr>
      </p:pic>
      <p:pic>
        <p:nvPicPr>
          <p:cNvPr id="13" name="Immagine 12" descr="piacenz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83" y="5144271"/>
            <a:ext cx="728346" cy="108141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105956" y="2572070"/>
            <a:ext cx="91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6426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</a:t>
            </a:r>
            <a:r>
              <a:rPr lang="it-IT" sz="1200" dirty="0" smtClean="0">
                <a:latin typeface="Arial"/>
                <a:cs typeface="Arial"/>
              </a:rPr>
              <a:t>, 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8080" y="915026"/>
            <a:ext cx="8901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/>
                <a:cs typeface="Arial"/>
              </a:rPr>
              <a:t>Il suolo è una risorsa naturale limitata, non rinnovabile, necessaria non solo per la produzione alimentare e per il supporto delle attività </a:t>
            </a:r>
            <a:r>
              <a:rPr lang="it-IT" sz="3600" dirty="0" smtClean="0">
                <a:latin typeface="Arial"/>
                <a:cs typeface="Arial"/>
              </a:rPr>
              <a:t>umane, </a:t>
            </a:r>
            <a:r>
              <a:rPr lang="it-IT" sz="3600" dirty="0">
                <a:latin typeface="Arial"/>
                <a:cs typeface="Arial"/>
              </a:rPr>
              <a:t>ma anche per la chiusura dei cicli degli elementi nutritivi e per l’equilibrio della biosfera.</a:t>
            </a:r>
          </a:p>
        </p:txBody>
      </p:sp>
    </p:spTree>
    <p:extLst>
      <p:ext uri="{BB962C8B-B14F-4D97-AF65-F5344CB8AC3E}">
        <p14:creationId xmlns:p14="http://schemas.microsoft.com/office/powerpoint/2010/main" val="266164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</a:t>
            </a:r>
            <a:r>
              <a:rPr lang="it-IT" sz="1200" dirty="0" smtClean="0">
                <a:latin typeface="Arial"/>
                <a:cs typeface="Arial"/>
              </a:rPr>
              <a:t>, 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2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228784"/>
            <a:ext cx="9143999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/>
                <a:cs typeface="Arial"/>
              </a:rPr>
              <a:t>L’aumento delle pressioni dell’uomo sull’ambiente, ed in particolare sul </a:t>
            </a:r>
            <a:r>
              <a:rPr lang="it-IT" sz="3600" b="1" dirty="0">
                <a:latin typeface="Arial"/>
                <a:cs typeface="Arial"/>
              </a:rPr>
              <a:t>suolo</a:t>
            </a:r>
            <a:r>
              <a:rPr lang="it-IT" sz="3600" dirty="0">
                <a:latin typeface="Arial"/>
                <a:cs typeface="Arial"/>
              </a:rPr>
              <a:t>, ha portato ad un impoverimento delle risorse tale </a:t>
            </a:r>
            <a:r>
              <a:rPr lang="it-IT" sz="3600" dirty="0" smtClean="0">
                <a:latin typeface="Arial"/>
                <a:cs typeface="Arial"/>
              </a:rPr>
              <a:t>per cui </a:t>
            </a:r>
            <a:r>
              <a:rPr lang="it-IT" sz="3600" dirty="0">
                <a:latin typeface="Arial"/>
                <a:cs typeface="Arial"/>
              </a:rPr>
              <a:t>il recupero </a:t>
            </a:r>
            <a:r>
              <a:rPr lang="it-IT" sz="3600" dirty="0" smtClean="0">
                <a:latin typeface="Arial"/>
                <a:cs typeface="Arial"/>
              </a:rPr>
              <a:t>dei suoli degradati, il </a:t>
            </a:r>
            <a:r>
              <a:rPr lang="it-IT" sz="3600" dirty="0">
                <a:latin typeface="Arial"/>
                <a:cs typeface="Arial"/>
              </a:rPr>
              <a:t>problema della </a:t>
            </a:r>
            <a:r>
              <a:rPr lang="it-IT" sz="3600" b="1" dirty="0">
                <a:latin typeface="Arial"/>
                <a:cs typeface="Arial"/>
              </a:rPr>
              <a:t>perdita </a:t>
            </a:r>
            <a:r>
              <a:rPr lang="it-IT" sz="3600" b="1" dirty="0" smtClean="0">
                <a:latin typeface="Arial"/>
                <a:cs typeface="Arial"/>
              </a:rPr>
              <a:t>di fertilità</a:t>
            </a:r>
            <a:r>
              <a:rPr lang="it-IT" sz="3600" dirty="0" smtClean="0">
                <a:latin typeface="Arial"/>
                <a:cs typeface="Arial"/>
              </a:rPr>
              <a:t>, </a:t>
            </a:r>
            <a:r>
              <a:rPr lang="it-IT" sz="3600" dirty="0">
                <a:latin typeface="Arial"/>
                <a:cs typeface="Arial"/>
              </a:rPr>
              <a:t>della </a:t>
            </a:r>
            <a:r>
              <a:rPr lang="it-IT" sz="3600" b="1" dirty="0" smtClean="0">
                <a:latin typeface="Arial"/>
                <a:cs typeface="Arial"/>
              </a:rPr>
              <a:t>compattazione</a:t>
            </a:r>
            <a:r>
              <a:rPr lang="it-IT" sz="3600" dirty="0">
                <a:latin typeface="Arial"/>
                <a:cs typeface="Arial"/>
              </a:rPr>
              <a:t>, </a:t>
            </a:r>
            <a:r>
              <a:rPr lang="it-IT" sz="3600" dirty="0" smtClean="0">
                <a:latin typeface="Arial"/>
                <a:cs typeface="Arial"/>
              </a:rPr>
              <a:t>dell’</a:t>
            </a:r>
            <a:r>
              <a:rPr lang="it-IT" sz="3600" b="1" dirty="0">
                <a:latin typeface="Arial"/>
                <a:cs typeface="Arial"/>
              </a:rPr>
              <a:t>erosione</a:t>
            </a:r>
            <a:r>
              <a:rPr lang="it-IT" sz="3600" dirty="0" smtClean="0">
                <a:latin typeface="Arial"/>
                <a:cs typeface="Arial"/>
              </a:rPr>
              <a:t> </a:t>
            </a:r>
            <a:r>
              <a:rPr lang="it-IT" sz="3600" dirty="0">
                <a:latin typeface="Arial"/>
                <a:cs typeface="Arial"/>
              </a:rPr>
              <a:t>e della </a:t>
            </a:r>
            <a:r>
              <a:rPr lang="it-IT" sz="3600" dirty="0" smtClean="0">
                <a:latin typeface="Arial"/>
                <a:cs typeface="Arial"/>
              </a:rPr>
              <a:t>funzione </a:t>
            </a:r>
            <a:r>
              <a:rPr lang="it-IT" sz="3600" dirty="0">
                <a:latin typeface="Arial"/>
                <a:cs typeface="Arial"/>
              </a:rPr>
              <a:t>nella sottrazione della </a:t>
            </a:r>
            <a:r>
              <a:rPr lang="it-IT" sz="3600" dirty="0" smtClean="0">
                <a:latin typeface="Arial"/>
                <a:cs typeface="Arial"/>
              </a:rPr>
              <a:t>CO</a:t>
            </a:r>
            <a:r>
              <a:rPr lang="it-IT" sz="3600" baseline="-25000" dirty="0" smtClean="0">
                <a:latin typeface="Arial"/>
                <a:cs typeface="Arial"/>
              </a:rPr>
              <a:t>2</a:t>
            </a:r>
            <a:r>
              <a:rPr lang="it-IT" sz="3600" dirty="0" smtClean="0">
                <a:latin typeface="Arial"/>
                <a:cs typeface="Arial"/>
              </a:rPr>
              <a:t> </a:t>
            </a:r>
            <a:r>
              <a:rPr lang="it-IT" sz="3600" dirty="0" smtClean="0">
                <a:latin typeface="Arial"/>
                <a:cs typeface="Arial"/>
              </a:rPr>
              <a:t>sono diventate </a:t>
            </a:r>
            <a:r>
              <a:rPr lang="it-IT" sz="3600" dirty="0">
                <a:latin typeface="Arial"/>
                <a:cs typeface="Arial"/>
              </a:rPr>
              <a:t>priorità tra gli interventi promossi dalle autorità </a:t>
            </a:r>
            <a:r>
              <a:rPr lang="it-IT" sz="3600" dirty="0" smtClean="0">
                <a:latin typeface="Arial"/>
                <a:cs typeface="Arial"/>
              </a:rPr>
              <a:t>ambientali competenti.</a:t>
            </a:r>
            <a:endParaRPr lang="it-IT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5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</a:t>
            </a:r>
            <a:r>
              <a:rPr lang="it-IT" sz="1200" dirty="0" smtClean="0">
                <a:latin typeface="Arial"/>
                <a:cs typeface="Arial"/>
              </a:rPr>
              <a:t>, 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pic>
        <p:nvPicPr>
          <p:cNvPr id="6" name="Immagine 5" descr="lifeplus-150x1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41" y="4612274"/>
            <a:ext cx="1905000" cy="1905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97771"/>
            <a:ext cx="9144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/>
                <a:cs typeface="Arial"/>
              </a:rPr>
              <a:t>LIFE è lo strumento finanziario dell'UE a sostegno di progetti inerenti azioni ambientali per la protezione della natura e del clima in tutta l'UE. </a:t>
            </a:r>
            <a:endParaRPr lang="it-IT" sz="3600" dirty="0" smtClean="0">
              <a:latin typeface="Arial"/>
              <a:cs typeface="Arial"/>
            </a:endParaRPr>
          </a:p>
          <a:p>
            <a:pPr algn="ctr"/>
            <a:r>
              <a:rPr lang="it-IT" sz="3600" dirty="0" smtClean="0">
                <a:latin typeface="Arial"/>
                <a:cs typeface="Arial"/>
              </a:rPr>
              <a:t>Dal </a:t>
            </a:r>
            <a:r>
              <a:rPr lang="it-IT" sz="3600" dirty="0">
                <a:latin typeface="Arial"/>
                <a:cs typeface="Arial"/>
              </a:rPr>
              <a:t>1992, LIFE ha cofinanziato circa 4.171 progetti, contribuendo con circa </a:t>
            </a:r>
            <a:r>
              <a:rPr lang="it-IT" sz="3600" dirty="0" smtClean="0">
                <a:latin typeface="Arial"/>
                <a:cs typeface="Arial"/>
              </a:rPr>
              <a:t>3.400.000.000 € </a:t>
            </a:r>
            <a:r>
              <a:rPr lang="it-IT" sz="3600" dirty="0">
                <a:latin typeface="Arial"/>
                <a:cs typeface="Arial"/>
              </a:rPr>
              <a:t>per la protezione dell'ambiente e del clima.</a:t>
            </a:r>
          </a:p>
        </p:txBody>
      </p:sp>
    </p:spTree>
    <p:extLst>
      <p:ext uri="{BB962C8B-B14F-4D97-AF65-F5344CB8AC3E}">
        <p14:creationId xmlns:p14="http://schemas.microsoft.com/office/powerpoint/2010/main" val="395148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</a:t>
            </a:r>
            <a:r>
              <a:rPr lang="it-IT" sz="1200" dirty="0" smtClean="0">
                <a:latin typeface="Arial"/>
                <a:cs typeface="Arial"/>
              </a:rPr>
              <a:t>, 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8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/>
                <a:cs typeface="Arial"/>
              </a:rPr>
              <a:t>Tra i progetti finanziati c’è il progetto </a:t>
            </a:r>
            <a:r>
              <a:rPr lang="it-IT" sz="3600" b="1" dirty="0">
                <a:latin typeface="Arial"/>
                <a:cs typeface="Arial"/>
              </a:rPr>
              <a:t>New Life</a:t>
            </a:r>
            <a:r>
              <a:rPr lang="it-IT" sz="3600" dirty="0">
                <a:latin typeface="Arial"/>
                <a:cs typeface="Arial"/>
              </a:rPr>
              <a:t>: Recupero ambientale di un suolo degradato e desertificato mediante una nuova tecnologia di trattamento di ricostituzione del terreno.</a:t>
            </a:r>
          </a:p>
        </p:txBody>
      </p:sp>
      <p:pic>
        <p:nvPicPr>
          <p:cNvPr id="10" name="Immagine 9" descr="Schermata 2015-05-29 alle 15.47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0" y="3322762"/>
            <a:ext cx="2408530" cy="228395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864254" y="3566787"/>
            <a:ext cx="6249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/>
                <a:cs typeface="Arial"/>
              </a:rPr>
              <a:t>Nome del progetto: LIFE10 ENV/IT/000400</a:t>
            </a:r>
          </a:p>
          <a:p>
            <a:r>
              <a:rPr lang="it-IT" sz="2000" dirty="0">
                <a:latin typeface="Arial"/>
                <a:cs typeface="Arial"/>
              </a:rPr>
              <a:t>Durata: 01-ottobre-2011 / 30-ottobre-2016</a:t>
            </a:r>
          </a:p>
          <a:p>
            <a:r>
              <a:rPr lang="it-IT" sz="2000" dirty="0" err="1">
                <a:latin typeface="Arial"/>
                <a:cs typeface="Arial"/>
              </a:rPr>
              <a:t>Badget</a:t>
            </a:r>
            <a:r>
              <a:rPr lang="it-IT" sz="2000" dirty="0">
                <a:latin typeface="Arial"/>
                <a:cs typeface="Arial"/>
              </a:rPr>
              <a:t> totale: </a:t>
            </a:r>
            <a:r>
              <a:rPr lang="it-IT" sz="2000" dirty="0" smtClean="0">
                <a:latin typeface="Arial"/>
                <a:cs typeface="Arial"/>
              </a:rPr>
              <a:t>4.025.473.00</a:t>
            </a:r>
            <a:r>
              <a:rPr lang="it-IT" sz="2000" dirty="0">
                <a:latin typeface="Arial"/>
                <a:cs typeface="Arial"/>
              </a:rPr>
              <a:t> €</a:t>
            </a:r>
          </a:p>
          <a:p>
            <a:r>
              <a:rPr lang="it-IT" sz="2000" dirty="0">
                <a:latin typeface="Arial"/>
                <a:cs typeface="Arial"/>
              </a:rPr>
              <a:t>Contributo EU: </a:t>
            </a:r>
            <a:r>
              <a:rPr lang="it-IT" sz="2000" dirty="0" smtClean="0">
                <a:latin typeface="Arial"/>
                <a:cs typeface="Arial"/>
              </a:rPr>
              <a:t>1.929.837.00</a:t>
            </a:r>
            <a:r>
              <a:rPr lang="it-IT" sz="2000" dirty="0">
                <a:latin typeface="Arial"/>
                <a:cs typeface="Arial"/>
              </a:rPr>
              <a:t> €</a:t>
            </a:r>
          </a:p>
          <a:p>
            <a:r>
              <a:rPr lang="it-IT" sz="2000" dirty="0">
                <a:latin typeface="Arial"/>
                <a:cs typeface="Arial"/>
              </a:rPr>
              <a:t>Ubicazione del progetto: P</a:t>
            </a:r>
            <a:r>
              <a:rPr lang="it-IT" sz="2000" dirty="0" smtClean="0">
                <a:latin typeface="Arial"/>
                <a:cs typeface="Arial"/>
              </a:rPr>
              <a:t>iacenza, Emilia</a:t>
            </a:r>
            <a:r>
              <a:rPr lang="it-IT" sz="2000" dirty="0">
                <a:latin typeface="Arial"/>
                <a:cs typeface="Arial"/>
              </a:rPr>
              <a:t>-Romagna</a:t>
            </a:r>
          </a:p>
        </p:txBody>
      </p:sp>
    </p:spTree>
    <p:extLst>
      <p:ext uri="{BB962C8B-B14F-4D97-AF65-F5344CB8AC3E}">
        <p14:creationId xmlns:p14="http://schemas.microsoft.com/office/powerpoint/2010/main" val="145414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</a:t>
            </a:r>
            <a:r>
              <a:rPr lang="it-IT" sz="1200" dirty="0" smtClean="0">
                <a:latin typeface="Arial"/>
                <a:cs typeface="Arial"/>
              </a:rPr>
              <a:t>, 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2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0"/>
            <a:ext cx="9144000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dirty="0" smtClean="0">
                <a:latin typeface="Arial"/>
                <a:cs typeface="Arial"/>
              </a:rPr>
              <a:t>La ricostituzione </a:t>
            </a:r>
            <a:r>
              <a:rPr lang="it-IT" sz="2600" dirty="0">
                <a:latin typeface="Arial"/>
                <a:cs typeface="Arial"/>
              </a:rPr>
              <a:t>è un metodo impiantistico, brevettato dalla società </a:t>
            </a:r>
            <a:r>
              <a:rPr lang="it-IT" sz="2600" b="1" dirty="0">
                <a:latin typeface="Arial"/>
                <a:cs typeface="Arial"/>
              </a:rPr>
              <a:t>mcm Ecosistemi </a:t>
            </a:r>
            <a:r>
              <a:rPr lang="it-IT" sz="2600" dirty="0">
                <a:latin typeface="Arial"/>
                <a:cs typeface="Arial"/>
              </a:rPr>
              <a:t>di Gariga, che applica un trattamento chimico-meccanico a suoli degradati per il loro recupero. </a:t>
            </a:r>
            <a:endParaRPr lang="it-IT" sz="1600" dirty="0">
              <a:latin typeface="Arial"/>
              <a:cs typeface="Arial"/>
            </a:endParaRPr>
          </a:p>
          <a:p>
            <a:pPr algn="ctr"/>
            <a:r>
              <a:rPr lang="it-IT" sz="2600" dirty="0">
                <a:latin typeface="Arial"/>
                <a:cs typeface="Arial"/>
              </a:rPr>
              <a:t> </a:t>
            </a:r>
          </a:p>
          <a:p>
            <a:r>
              <a:rPr lang="it-IT" sz="2600" dirty="0">
                <a:latin typeface="Arial"/>
                <a:cs typeface="Arial"/>
              </a:rPr>
              <a:t>Il suolo ricostituito a confronto con il suolo degradato h</a:t>
            </a:r>
            <a:r>
              <a:rPr lang="it-IT" sz="2600" dirty="0" smtClean="0">
                <a:latin typeface="Arial"/>
                <a:cs typeface="Arial"/>
              </a:rPr>
              <a:t>a</a:t>
            </a:r>
            <a:r>
              <a:rPr lang="it-IT" sz="2600" dirty="0">
                <a:latin typeface="Arial"/>
                <a:cs typeface="Arial"/>
              </a:rPr>
              <a:t>:</a:t>
            </a:r>
          </a:p>
          <a:p>
            <a:pPr marL="285750" lvl="0" indent="-285750">
              <a:buFont typeface="Arial"/>
              <a:buChar char="•"/>
            </a:pPr>
            <a:r>
              <a:rPr lang="it-IT" sz="2600" dirty="0">
                <a:latin typeface="Arial"/>
                <a:cs typeface="Arial"/>
              </a:rPr>
              <a:t>Miglioramento e incremento della stabilità della struttura </a:t>
            </a:r>
          </a:p>
          <a:p>
            <a:pPr marL="285750" lvl="0" indent="-285750">
              <a:buFont typeface="Arial"/>
              <a:buChar char="•"/>
            </a:pPr>
            <a:r>
              <a:rPr lang="it-IT" sz="2600" dirty="0">
                <a:latin typeface="Arial"/>
                <a:cs typeface="Arial"/>
              </a:rPr>
              <a:t>Aumento e stabilizzazione della sostanza organica</a:t>
            </a:r>
          </a:p>
          <a:p>
            <a:pPr marL="285750" lvl="0" indent="-285750">
              <a:buFont typeface="Arial"/>
              <a:buChar char="•"/>
            </a:pPr>
            <a:r>
              <a:rPr lang="it-IT" sz="2600" dirty="0">
                <a:latin typeface="Arial"/>
                <a:cs typeface="Arial"/>
              </a:rPr>
              <a:t>Riduzione della compattazione</a:t>
            </a:r>
          </a:p>
          <a:p>
            <a:pPr marL="285750" lvl="0" indent="-285750">
              <a:buFont typeface="Arial"/>
              <a:buChar char="•"/>
            </a:pPr>
            <a:r>
              <a:rPr lang="it-IT" sz="2600" dirty="0">
                <a:latin typeface="Arial"/>
                <a:cs typeface="Arial"/>
              </a:rPr>
              <a:t>Incremento della capacità di ritenzione idrica</a:t>
            </a:r>
          </a:p>
          <a:p>
            <a:pPr marL="285750" lvl="0" indent="-285750">
              <a:buFont typeface="Arial"/>
              <a:buChar char="•"/>
            </a:pPr>
            <a:r>
              <a:rPr lang="it-IT" sz="2600" dirty="0">
                <a:latin typeface="Arial"/>
                <a:cs typeface="Arial"/>
              </a:rPr>
              <a:t>Aumento della capacità termica</a:t>
            </a:r>
          </a:p>
          <a:p>
            <a:pPr marL="285750" lvl="0" indent="-285750">
              <a:buFont typeface="Arial"/>
              <a:buChar char="•"/>
            </a:pPr>
            <a:r>
              <a:rPr lang="it-IT" sz="2600" dirty="0">
                <a:latin typeface="Arial"/>
                <a:cs typeface="Arial"/>
              </a:rPr>
              <a:t>Incremento della capacità di scambio cationico</a:t>
            </a:r>
          </a:p>
          <a:p>
            <a:pPr marL="285750" lvl="0" indent="-285750">
              <a:buFont typeface="Arial"/>
              <a:buChar char="•"/>
            </a:pPr>
            <a:r>
              <a:rPr lang="it-IT" sz="2600" dirty="0">
                <a:latin typeface="Arial"/>
                <a:cs typeface="Arial"/>
              </a:rPr>
              <a:t>Aumento del </a:t>
            </a:r>
            <a:r>
              <a:rPr lang="it-IT" sz="2600" dirty="0" err="1">
                <a:latin typeface="Arial"/>
                <a:cs typeface="Arial"/>
              </a:rPr>
              <a:t>pH</a:t>
            </a:r>
            <a:endParaRPr lang="it-IT" sz="2600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2600" dirty="0">
                <a:latin typeface="Arial"/>
                <a:cs typeface="Arial"/>
              </a:rPr>
              <a:t>Aumento della fertilità</a:t>
            </a:r>
          </a:p>
          <a:p>
            <a:pPr marL="285750" lvl="0" indent="-285750">
              <a:buFont typeface="Arial"/>
              <a:buChar char="•"/>
            </a:pPr>
            <a:r>
              <a:rPr lang="it-IT" sz="2600" dirty="0">
                <a:latin typeface="Arial"/>
                <a:cs typeface="Arial"/>
              </a:rPr>
              <a:t>Aumento della biodiversità</a:t>
            </a:r>
          </a:p>
        </p:txBody>
      </p:sp>
    </p:spTree>
    <p:extLst>
      <p:ext uri="{BB962C8B-B14F-4D97-AF65-F5344CB8AC3E}">
        <p14:creationId xmlns:p14="http://schemas.microsoft.com/office/powerpoint/2010/main" val="232317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769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X tutti i gusti, Ponte dell’Olio</a:t>
            </a:r>
            <a:r>
              <a:rPr lang="it-IT" sz="1200" dirty="0" smtClean="0">
                <a:latin typeface="Arial"/>
                <a:cs typeface="Arial"/>
              </a:rPr>
              <a:t>, 19 giugno 2015 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8" y="6030310"/>
            <a:ext cx="1564588" cy="597888"/>
          </a:xfrm>
          <a:prstGeom prst="rect">
            <a:avLst/>
          </a:prstGeom>
        </p:spPr>
      </p:pic>
      <p:pic>
        <p:nvPicPr>
          <p:cNvPr id="9" name="Immagine 8" descr="LOGO Cattol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27" y="5913494"/>
            <a:ext cx="1416569" cy="5852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74704" y="55683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/>
                <a:cs typeface="Arial"/>
              </a:rPr>
              <a:t>Il </a:t>
            </a:r>
            <a:r>
              <a:rPr lang="it-IT" sz="3600" dirty="0" smtClean="0">
                <a:latin typeface="Arial"/>
                <a:cs typeface="Arial"/>
              </a:rPr>
              <a:t>progetto New Life e </a:t>
            </a:r>
            <a:r>
              <a:rPr lang="it-IT" sz="3600" dirty="0">
                <a:latin typeface="Arial"/>
                <a:cs typeface="Arial"/>
              </a:rPr>
              <a:t>le </a:t>
            </a:r>
            <a:r>
              <a:rPr lang="it-IT" sz="3600" dirty="0" smtClean="0">
                <a:latin typeface="Arial"/>
                <a:cs typeface="Arial"/>
              </a:rPr>
              <a:t>ricerche relative sono </a:t>
            </a:r>
            <a:r>
              <a:rPr lang="it-IT" sz="3600" dirty="0">
                <a:latin typeface="Arial"/>
                <a:cs typeface="Arial"/>
              </a:rPr>
              <a:t>interamente indirizzati allo studio dei processi di degrado del suolo, all’applicazione della tecnologia e del metodo </a:t>
            </a:r>
            <a:r>
              <a:rPr lang="it-IT" sz="3600" dirty="0" smtClean="0">
                <a:latin typeface="Arial"/>
                <a:cs typeface="Arial"/>
              </a:rPr>
              <a:t>della ricostituzione </a:t>
            </a:r>
            <a:r>
              <a:rPr lang="it-IT" sz="3600" dirty="0">
                <a:latin typeface="Arial"/>
                <a:cs typeface="Arial"/>
              </a:rPr>
              <a:t>e allo studio degli aspetti ambientali, pedologici ed agronomici e vegetazionali</a:t>
            </a:r>
            <a:r>
              <a:rPr lang="it-IT" sz="3600" dirty="0" smtClean="0">
                <a:latin typeface="Arial"/>
                <a:cs typeface="Arial"/>
              </a:rPr>
              <a:t>.</a:t>
            </a:r>
            <a:r>
              <a:rPr lang="it-IT" sz="36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475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Nero .thmx</Template>
  <TotalTime>371</TotalTime>
  <Words>858</Words>
  <Application>Microsoft Macintosh PowerPoint</Application>
  <PresentationFormat>Presentazione su schermo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Nero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Chiara Cassinari</dc:creator>
  <cp:lastModifiedBy>Chiara Cassinari</cp:lastModifiedBy>
  <cp:revision>71</cp:revision>
  <dcterms:created xsi:type="dcterms:W3CDTF">2015-05-29T13:32:42Z</dcterms:created>
  <dcterms:modified xsi:type="dcterms:W3CDTF">2015-06-18T14:43:33Z</dcterms:modified>
</cp:coreProperties>
</file>